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7" r:id="rId43"/>
    <p:sldId id="3744" r:id="rId44"/>
    <p:sldId id="3746" r:id="rId45"/>
    <p:sldId id="3742" r:id="rId46"/>
    <p:sldId id="3691" r:id="rId47"/>
    <p:sldId id="3692" r:id="rId48"/>
    <p:sldId id="3693" r:id="rId49"/>
    <p:sldId id="3718" r:id="rId50"/>
    <p:sldId id="3719" r:id="rId51"/>
    <p:sldId id="3720" r:id="rId52"/>
    <p:sldId id="3703" r:id="rId53"/>
    <p:sldId id="3724" r:id="rId54"/>
    <p:sldId id="3734" r:id="rId55"/>
    <p:sldId id="3704" r:id="rId56"/>
    <p:sldId id="3708" r:id="rId57"/>
    <p:sldId id="3709" r:id="rId58"/>
    <p:sldId id="3712" r:id="rId59"/>
    <p:sldId id="3710" r:id="rId60"/>
    <p:sldId id="3711" r:id="rId61"/>
    <p:sldId id="3721" r:id="rId62"/>
    <p:sldId id="3714" r:id="rId63"/>
    <p:sldId id="3738" r:id="rId64"/>
    <p:sldId id="3699" r:id="rId65"/>
    <p:sldId id="3737" r:id="rId66"/>
    <p:sldId id="3722" r:id="rId67"/>
    <p:sldId id="3745" r:id="rId68"/>
    <p:sldId id="3725" r:id="rId69"/>
    <p:sldId id="3732" r:id="rId70"/>
    <p:sldId id="3681" r:id="rId71"/>
    <p:sldId id="3695" r:id="rId72"/>
    <p:sldId id="3705" r:id="rId73"/>
    <p:sldId id="3726" r:id="rId74"/>
    <p:sldId id="3727" r:id="rId75"/>
    <p:sldId id="3731" r:id="rId76"/>
    <p:sldId id="3730" r:id="rId77"/>
    <p:sldId id="3728" r:id="rId78"/>
    <p:sldId id="3729" r:id="rId79"/>
    <p:sldId id="3739" r:id="rId80"/>
    <p:sldId id="3741" r:id="rId81"/>
    <p:sldId id="3647" r:id="rId82"/>
    <p:sldId id="3631" r:id="rId83"/>
    <p:sldId id="3628" r:id="rId84"/>
    <p:sldId id="3717" r:id="rId85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9000" autoAdjust="0"/>
  </p:normalViewPr>
  <p:slideViewPr>
    <p:cSldViewPr>
      <p:cViewPr varScale="1">
        <p:scale>
          <a:sx n="113" d="100"/>
          <a:sy n="113" d="100"/>
        </p:scale>
        <p:origin x="4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apply LLL, let: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𝑌𝑛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(0, 0,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800" dirty="0"/>
                  <a:t>,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we apply LLL, we get a vector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≦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i="0" dirty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4 </m:t>
                            </m:r>
                          </m:den>
                        </m:f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/>
                  <a:t>              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….  </a:t>
                </a:r>
                <a:r>
                  <a:rPr lang="en-US" sz="1800" i="1" dirty="0">
                    <a:solidFill>
                      <a:srgbClr val="0066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 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</a:t>
                </a:r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…+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Then: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305800" cy="3886200"/>
              </a:xfrm>
              <a:blipFill>
                <a:blip r:embed="rId3"/>
                <a:stretch>
                  <a:fillRect l="-611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so each element in the vector is just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255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+128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Multiplication is then pointwise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11175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3048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view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as polynomial in</a:t>
                </a: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762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∙3∙11∙31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ensured by </a:t>
                </a: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the final algorithm.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rejections in steps 4 and 5 is between 4 and 7.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152401" y="1447800"/>
                <a:ext cx="8763000" cy="4876800"/>
              </a:xfrm>
              <a:prstGeom prst="rect">
                <a:avLst/>
              </a:prstGeom>
              <a:blipFill>
                <a:blip r:embed="rId2"/>
                <a:stretch>
                  <a:fillRect l="-1592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A628-45A2-5734-FC4C-40B542B2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DCF3DE-F0C6-2335-A66A-4DEFD37FFCA2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Verification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Now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hence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0EB71C31-03FE-F9B5-1AA3-F28D423F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905000"/>
                <a:ext cx="8458199" cy="3657600"/>
              </a:xfrm>
              <a:prstGeom prst="rect">
                <a:avLst/>
              </a:prstGeom>
              <a:blipFill>
                <a:blip r:embed="rId2"/>
                <a:stretch>
                  <a:fillRect l="-1802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EE93-9041-9469-FA93-D74FA3D9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6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Template 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DIlithium</a:t>
            </a:r>
            <a:endParaRPr lang="en-US" sz="40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In final algorithm,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is generated from a seed using SHAKE-128.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NTT 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 used to speed multiplications.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compressed by deleting some of the LSBs.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Produce hint,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help verifier calculate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Notes: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compressed public key.  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SampleinBall</a:t>
                </a: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guarantees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using Fisher-Yates shuffle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Sizes of inputs and outputs in bytes</a:t>
                </a:r>
                <a:endParaRPr lang="en-US" sz="22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1" y="1649589"/>
                <a:ext cx="8305800" cy="3608211"/>
              </a:xfrm>
              <a:prstGeom prst="rect">
                <a:avLst/>
              </a:prstGeom>
              <a:blipFill>
                <a:blip r:embed="rId2"/>
                <a:stretch>
                  <a:fillRect l="-1988" t="-245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6A94EB-CA77-E0C8-C46D-AAB1D921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7976"/>
              </p:ext>
            </p:extLst>
          </p:nvPr>
        </p:nvGraphicFramePr>
        <p:xfrm>
          <a:off x="838200" y="520192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37410132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536040307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16603739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40678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Signature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9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5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4D81-8FD9-8FF1-C51B-1D67206D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EE9A0-C8D0-698E-222D-27AF59253EF7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Heritage: Schnorr with aborts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Original Schnorr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Find generator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Pick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(secret) at random.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s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42950" lvl="1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LWE version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Pick,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commit by sending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Send challenge,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Verifier: Check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8CB4D80-EB5C-B96B-0FCC-248AD206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66701" y="1676400"/>
                <a:ext cx="8648699" cy="4495800"/>
              </a:xfrm>
              <a:prstGeom prst="rect">
                <a:avLst/>
              </a:prstGeom>
              <a:blipFill>
                <a:blip r:embed="rId2"/>
                <a:stretch>
                  <a:fillRect l="-161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6A3B5-2875-42D3-BCC3-24B8A16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832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𝑆𝑎𝑚𝑝𝑙𝑒𝑖𝑛𝐵𝑎𝑙𝑙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 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1800" b="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1800" b="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byte</a:t>
                </a:r>
              </a:p>
              <a:p>
                <a:pPr lvl="4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(−1)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−256]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  </a:t>
                </a:r>
                <a:r>
                  <a:rPr lang="en-US" sz="1800" i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//  </a:t>
                </a:r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[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k] is bit position k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SampleInBall generates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pseudorandomly; it is based on the Fisher-Yates shuffe. The first 8 bytes of H(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ρ)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the signs of the nonzero entries of c; subsequent bytes choose the positions of those nonzero entries</a:t>
                </a: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SHAKE256 used as an XOF.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270726"/>
                <a:ext cx="8572500" cy="5282474"/>
              </a:xfrm>
              <a:prstGeom prst="rect">
                <a:avLst/>
              </a:prstGeom>
              <a:blipFill>
                <a:blip r:embed="rId2"/>
                <a:stretch>
                  <a:fillRect l="-177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126942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65A0-AB2A-5B63-09C9-B919DEEB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BC872446-2EBA-6A12-AB5B-6A16E36FF8F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431DE-FC80-DDE2-C5C6-DED4FB49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91998F-B649-F554-1923-BE8F9E5C14A6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Kyber</a:t>
            </a:r>
          </a:p>
        </p:txBody>
      </p:sp>
    </p:spTree>
    <p:extLst>
      <p:ext uri="{BB962C8B-B14F-4D97-AF65-F5344CB8AC3E}">
        <p14:creationId xmlns:p14="http://schemas.microsoft.com/office/powerpoint/2010/main" val="3230293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75739</TotalTime>
  <Words>9061</Words>
  <Application>Microsoft Macintosh PowerPoint</Application>
  <PresentationFormat>Letter Paper (8.5x11 in)</PresentationFormat>
  <Paragraphs>1207</Paragraphs>
  <Slides>84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Aptos</vt:lpstr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4744</cp:revision>
  <cp:lastPrinted>2025-07-27T01:50:55Z</cp:lastPrinted>
  <dcterms:created xsi:type="dcterms:W3CDTF">2013-04-22T16:10:14Z</dcterms:created>
  <dcterms:modified xsi:type="dcterms:W3CDTF">2025-07-27T19:56:06Z</dcterms:modified>
</cp:coreProperties>
</file>